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6"/>
  </p:notesMasterIdLst>
  <p:handoutMasterIdLst>
    <p:handoutMasterId r:id="rId27"/>
  </p:handoutMasterIdLst>
  <p:sldIdLst>
    <p:sldId id="258" r:id="rId5"/>
    <p:sldId id="259" r:id="rId6"/>
    <p:sldId id="260" r:id="rId7"/>
    <p:sldId id="270" r:id="rId8"/>
    <p:sldId id="263" r:id="rId9"/>
    <p:sldId id="262" r:id="rId10"/>
    <p:sldId id="273" r:id="rId11"/>
    <p:sldId id="278" r:id="rId12"/>
    <p:sldId id="280" r:id="rId13"/>
    <p:sldId id="274" r:id="rId14"/>
    <p:sldId id="275" r:id="rId15"/>
    <p:sldId id="276" r:id="rId16"/>
    <p:sldId id="279" r:id="rId17"/>
    <p:sldId id="277" r:id="rId18"/>
    <p:sldId id="272" r:id="rId19"/>
    <p:sldId id="264" r:id="rId20"/>
    <p:sldId id="265" r:id="rId21"/>
    <p:sldId id="266" r:id="rId22"/>
    <p:sldId id="267" r:id="rId23"/>
    <p:sldId id="268" r:id="rId24"/>
    <p:sldId id="269" r:id="rId25"/>
  </p:sldIdLst>
  <p:sldSz cx="12192000" cy="6858000"/>
  <p:notesSz cx="6858000" cy="9144000"/>
  <p:embeddedFontLst>
    <p:embeddedFont>
      <p:font typeface="Avenir Next LT Pro" panose="020B050402020202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Speak Pro" panose="020B0504020101020102" pitchFamily="34" charset="0"/>
      <p:regular r:id="rId36"/>
      <p:bold r:id="rId37"/>
      <p:italic r:id="rId38"/>
      <p:boldItalic r:id="rId39"/>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81" d="100"/>
          <a:sy n="81" d="100"/>
        </p:scale>
        <p:origin x="98" y="1500"/>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13/04/2023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13/04/2023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13/04/2023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13/04/2023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13/04/2023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13/04/2023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13/04/2023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13/04/2023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13/04/2023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13/04/2023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13/04/2023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jp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jpe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jp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este caso se han contemplado los </a:t>
            </a:r>
            <a:r>
              <a:rPr lang="es-ES" sz="1800" kern="100" dirty="0">
                <a:latin typeface="Calibri" panose="020F0502020204030204" pitchFamily="34" charset="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Cada </a:t>
            </a:r>
            <a:r>
              <a:rPr lang="es-ES" sz="1800" kern="100" dirty="0">
                <a:latin typeface="Calibri" panose="020F0502020204030204" pitchFamily="34" charset="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Las hojas de cálculo organizan los datos en dos dimensiones</a:t>
            </a:r>
            <a:r>
              <a:rPr lang="es-ES" sz="1800" kern="100" dirty="0">
                <a:latin typeface="Calibri" panose="020F0502020204030204" pitchFamily="34" charset="0"/>
                <a:ea typeface="Calibri" panose="020F0502020204030204" pitchFamily="34" charset="0"/>
                <a:cs typeface="Times New Roman" panose="02020603050405020304" pitchFamily="18" charset="0"/>
              </a:rPr>
              <a:t>: filas por cada entrada de datos, y columnas por cada atributo perteneciente a la entrada.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1" name="Imagen 10">
            <a:extLst>
              <a:ext uri="{FF2B5EF4-FFF2-40B4-BE49-F238E27FC236}">
                <a16:creationId xmlns:a16="http://schemas.microsoft.com/office/drawing/2014/main" id="{4248BD21-E644-4369-64F9-450FA95C5F23}"/>
              </a:ext>
            </a:extLst>
          </p:cNvPr>
          <p:cNvPicPr>
            <a:picLocks noChangeAspect="1"/>
          </p:cNvPicPr>
          <p:nvPr/>
        </p:nvPicPr>
        <p:blipFill>
          <a:blip r:embed="rId3"/>
          <a:stretch>
            <a:fillRect/>
          </a:stretch>
        </p:blipFill>
        <p:spPr>
          <a:xfrm>
            <a:off x="6096000" y="1612822"/>
            <a:ext cx="5464419" cy="4560317"/>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1" name="Imagen 10">
            <a:extLst>
              <a:ext uri="{FF2B5EF4-FFF2-40B4-BE49-F238E27FC236}">
                <a16:creationId xmlns:a16="http://schemas.microsoft.com/office/drawing/2014/main" id="{D189912F-5018-1100-33E0-85FEA0F9DA51}"/>
              </a:ext>
            </a:extLst>
          </p:cNvPr>
          <p:cNvPicPr>
            <a:picLocks noChangeAspect="1"/>
          </p:cNvPicPr>
          <p:nvPr/>
        </p:nvPicPr>
        <p:blipFill>
          <a:blip r:embed="rId3"/>
          <a:stretch>
            <a:fillRect/>
          </a:stretch>
        </p:blipFill>
        <p:spPr>
          <a:xfrm>
            <a:off x="1103540" y="2666005"/>
            <a:ext cx="4811680" cy="3336762"/>
          </a:xfrm>
          <a:prstGeom prst="rect">
            <a:avLst/>
          </a:prstGeom>
        </p:spPr>
      </p:pic>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4"/>
          <a:stretch>
            <a:fillRect/>
          </a:stretch>
        </p:blipFill>
        <p:spPr>
          <a:xfrm>
            <a:off x="6488424" y="2666006"/>
            <a:ext cx="4899586" cy="3336762"/>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admiten cuatro operaciones analíticas básicas:</a:t>
            </a:r>
          </a:p>
          <a:p>
            <a:pPr marL="285750" indent="-285750" algn="just">
              <a:buFont typeface="Arial" panose="020B0604020202020204" pitchFamily="34" charset="0"/>
              <a:buChar char="•"/>
            </a:pP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Slice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(Rebanar) : Nos permite observar los datos eligiendo tan solo un valor de una dimensión.</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Dice (Trocear) : Similar al funcionamiento de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Slice</a:t>
            </a:r>
            <a:r>
              <a:rPr lang="es-ES" sz="1800" kern="100" dirty="0">
                <a:latin typeface="Calibri" panose="020F0502020204030204" pitchFamily="34" charset="0"/>
                <a:ea typeface="Calibri" panose="020F0502020204030204" pitchFamily="34" charset="0"/>
                <a:cs typeface="Times New Roman" panose="02020603050405020304" pitchFamily="18" charset="0"/>
              </a:rPr>
              <a:t>. Permite elegir varios valores de varias dimensiones, formando un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subcubo</a:t>
            </a:r>
            <a:r>
              <a:rPr lang="es-ES" sz="1800" kern="100" dirty="0">
                <a:latin typeface="Calibri" panose="020F0502020204030204" pitchFamily="34" charset="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Drill-</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&amp; Roll-up (Perforar &amp; Enrollar):</a:t>
            </a:r>
          </a:p>
          <a:p>
            <a:pPr marL="285750" indent="-285750" algn="just">
              <a:buFont typeface="Arial" panose="020B0604020202020204" pitchFamily="34" charset="0"/>
              <a:buChar char="•"/>
            </a:pPr>
            <a:r>
              <a:rPr lang="es-ES" sz="1800"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kern="100" dirty="0">
                <a:latin typeface="Calibri" panose="020F0502020204030204" pitchFamily="34" charset="0"/>
                <a:ea typeface="Calibri" panose="020F0502020204030204" pitchFamily="34" charset="0"/>
                <a:cs typeface="Times New Roman" panose="02020603050405020304" pitchFamily="18" charset="0"/>
              </a:rPr>
              <a:t> (Girar):</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755971"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35C136-98BC-5CDD-002D-CA37F8B8ADF6}"/>
              </a:ext>
            </a:extLst>
          </p:cNvPr>
          <p:cNvSpPr>
            <a:spLocks noGrp="1"/>
          </p:cNvSpPr>
          <p:nvPr>
            <p:ph type="title"/>
          </p:nvPr>
        </p:nvSpPr>
        <p:spPr/>
        <p:txBody>
          <a:bodyPr/>
          <a:lstStyle/>
          <a:p>
            <a:r>
              <a:rPr lang="es-ES" dirty="0"/>
              <a:t>¿Qué es un cubo OLAP?</a:t>
            </a:r>
          </a:p>
        </p:txBody>
      </p:sp>
      <p:sp>
        <p:nvSpPr>
          <p:cNvPr id="3" name="Marcador de contenido 2">
            <a:extLst>
              <a:ext uri="{FF2B5EF4-FFF2-40B4-BE49-F238E27FC236}">
                <a16:creationId xmlns:a16="http://schemas.microsoft.com/office/drawing/2014/main" id="{4F5ECE40-0700-D265-A79C-F61B0BA7D3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06726693-15EE-6DF6-CEDA-E9141244EB8B}"/>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246E6CE4-893D-852E-C7DD-20907A107FC7}"/>
              </a:ext>
            </a:extLst>
          </p:cNvPr>
          <p:cNvSpPr>
            <a:spLocks noGrp="1"/>
          </p:cNvSpPr>
          <p:nvPr>
            <p:ph type="sldNum" sz="quarter" idx="12"/>
          </p:nvPr>
        </p:nvSpPr>
        <p:spPr/>
        <p:txBody>
          <a:bodyPr/>
          <a:lstStyle/>
          <a:p>
            <a:pPr rtl="0"/>
            <a:fld id="{95CBEC59-7FF9-4688-98DF-89832A0C9025}" type="slidenum">
              <a:rPr lang="es-ES" noProof="0" smtClean="0"/>
              <a:t>15</a:t>
            </a:fld>
            <a:endParaRPr lang="es-ES" noProof="0"/>
          </a:p>
        </p:txBody>
      </p:sp>
      <p:sp>
        <p:nvSpPr>
          <p:cNvPr id="6" name="Subtítulo 5">
            <a:extLst>
              <a:ext uri="{FF2B5EF4-FFF2-40B4-BE49-F238E27FC236}">
                <a16:creationId xmlns:a16="http://schemas.microsoft.com/office/drawing/2014/main" id="{D0E1E726-470C-98F3-0FC7-6B33F02DFA1C}"/>
              </a:ext>
            </a:extLst>
          </p:cNvPr>
          <p:cNvSpPr>
            <a:spLocks noGrp="1"/>
          </p:cNvSpPr>
          <p:nvPr>
            <p:ph type="subTitle" idx="13"/>
          </p:nvPr>
        </p:nvSpPr>
        <p:spPr/>
        <p:txBody>
          <a:bodyPr/>
          <a:lstStyle/>
          <a:p>
            <a:r>
              <a:rPr lang="es-ES" dirty="0"/>
              <a:t>CONCEPTO DE CUBO</a:t>
            </a:r>
          </a:p>
        </p:txBody>
      </p:sp>
      <p:sp>
        <p:nvSpPr>
          <p:cNvPr id="7" name="Marcador de texto 6">
            <a:extLst>
              <a:ext uri="{FF2B5EF4-FFF2-40B4-BE49-F238E27FC236}">
                <a16:creationId xmlns:a16="http://schemas.microsoft.com/office/drawing/2014/main" id="{0C01A303-71F1-4597-8DB4-E64287060306}"/>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102937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17</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18</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21</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endParaRPr lang="es-ES"/>
          </a:p>
        </p:txBody>
      </p:sp>
    </p:spTree>
    <p:extLst>
      <p:ext uri="{BB962C8B-B14F-4D97-AF65-F5344CB8AC3E}">
        <p14:creationId xmlns:p14="http://schemas.microsoft.com/office/powerpoint/2010/main" val="59100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Un cubo OLAP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OnLine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Analitical</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son cualquier parámetro por el que puedas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siguiente jerarquía dentro de la dimensión tiempo:</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907954"/>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565</TotalTime>
  <Words>896</Words>
  <Application>Microsoft Office PowerPoint</Application>
  <PresentationFormat>Panorámica</PresentationFormat>
  <Paragraphs>124</Paragraphs>
  <Slides>21</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Speak Pro</vt:lpstr>
      <vt:lpstr>Avenir Next LT Pro</vt:lpstr>
      <vt:lpstr>Calibri</vt:lpstr>
      <vt:lpstr>Tema de Office</vt:lpstr>
      <vt:lpstr>OLAP</vt:lpstr>
      <vt:lpstr>ÍNDICE</vt:lpstr>
      <vt:lpstr>INTRODUCCIÓN</vt:lpstr>
      <vt:lpstr>INTRODUCCIÓN</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Operaciones Analíticas con cubos OLAP</vt:lpstr>
      <vt:lpstr>¿Qué es un cubo OLAP?</vt:lpstr>
      <vt:lpstr>¿Qué es un cubo OLAP?</vt:lpstr>
      <vt:lpstr>SISTEMAS OLAP</vt:lpstr>
      <vt:lpstr>UTILIDADES/BENEFICIOS</vt:lpstr>
      <vt:lpstr>OPERADORES/HERRAMIENTAS</vt:lpstr>
      <vt:lpstr>CONCLUSIONES</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srodriguez</cp:lastModifiedBy>
  <cp:revision>54</cp:revision>
  <dcterms:created xsi:type="dcterms:W3CDTF">2023-03-25T17:03:46Z</dcterms:created>
  <dcterms:modified xsi:type="dcterms:W3CDTF">2023-04-13T19:58:38Z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